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embeddedFontLs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506C99-654B-47FA-BB6C-AC056AAD8B87}">
  <a:tblStyle styleId="{46506C99-654B-47FA-BB6C-AC056AAD8B87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>
        <p:guide orient="horz" pos="2160"/>
        <p:guide pos="30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d0845fe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d0845fe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d0845fea3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d0845fea3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d0845fea3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d0845fea3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d0845fea3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d0845fea3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d0845fea3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d0845fea3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d0845fea3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d0845fea3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d0845fea3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d0845fea3_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d0845fea3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d0845fea3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d0845fea3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d0845fea3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d0845fea3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d0845fea3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d0845fea3_3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d0845fea3_3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d0845fea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d0845fea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d0845fea3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d0845fea3_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0845fea3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d0845fea3_3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d0845fea3_3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d0845fea3_3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d0845fea3_3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d0845fea3_3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d0845fea3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d0845fea3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d0845fea3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d0845fea3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d0845fea3_3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d0845fea3_3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d0845fea3_3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d0845fea3_3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d0845fea3_3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d0845fea3_3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d0845fea3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d0845fea3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d0845fea3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d0845fea3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d0845fea3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d0845fea3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d0845fea3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d0845fea3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d0845fea3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d0845fea3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d0845fea3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d0845fea3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d0845fea3_3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d0845fea3_3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0845fea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d0845fea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d0845fea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d0845fea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d0845fea3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d0845fea3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d0845fea3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d0845fea3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d0845fea3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d0845fea3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2293100" y="2656651"/>
            <a:ext cx="8285400" cy="154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700" b="1">
                <a:solidFill>
                  <a:srgbClr val="595959"/>
                </a:solidFill>
              </a:rPr>
              <a:t>“</a:t>
            </a:r>
            <a:r>
              <a:rPr lang="en-US" sz="3700" b="1" i="1" u="sng">
                <a:solidFill>
                  <a:srgbClr val="595959"/>
                </a:solidFill>
              </a:rPr>
              <a:t>개인 맞춤형 점수</a:t>
            </a:r>
            <a:r>
              <a:rPr lang="en-US" sz="3700" b="1" i="1">
                <a:solidFill>
                  <a:srgbClr val="595959"/>
                </a:solidFill>
              </a:rPr>
              <a:t>”</a:t>
            </a:r>
            <a:r>
              <a:rPr lang="en-US" sz="3700" b="1">
                <a:solidFill>
                  <a:srgbClr val="3F3F3F"/>
                </a:solidFill>
              </a:rPr>
              <a:t>를 보여주는 </a:t>
            </a:r>
            <a:endParaRPr sz="3700" b="1">
              <a:solidFill>
                <a:srgbClr val="3F3F3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700" b="1">
                <a:solidFill>
                  <a:srgbClr val="3F3F3F"/>
                </a:solidFill>
              </a:rPr>
              <a:t>부동산 매물 웹서비스</a:t>
            </a:r>
            <a:endParaRPr sz="5100" b="1">
              <a:solidFill>
                <a:srgbClr val="3F3F3F"/>
              </a:solidFill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838197" y="445225"/>
            <a:ext cx="78030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881800" y="5396600"/>
            <a:ext cx="31368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팀명 : 밀물썽물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 : 광주 4반 정물결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: 광주 4반 임성애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: 2021.05.21-2021.05.27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-US" sz="2000" b="1"/>
              <a:t>프로젝트 특징</a:t>
            </a:r>
            <a:endParaRPr sz="2000" b="1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기존의 매물 사이트에서는 매물에 대한 주요 시설 정보를 객관적으로 표시한다.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해당 프로젝트는 주요 시설에 대한 정보를 바탕으로, </a:t>
            </a:r>
            <a:r>
              <a:rPr lang="en-US" sz="1700" u="sng"/>
              <a:t>사용자 맞춤 매물 점수를 제공</a:t>
            </a:r>
            <a:r>
              <a:rPr lang="en-US" sz="1700"/>
              <a:t>한다는 점에서 차별성이 있다.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매물 검색 기능(로그인 시 개인 맞춤형 점수를 제공)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회원 등록, 회원 정보 수정, 탈퇴, 로그인, 로그아웃, QnA 게시판</a:t>
            </a:r>
            <a:endParaRPr sz="1700"/>
          </a:p>
        </p:txBody>
      </p:sp>
      <p:sp>
        <p:nvSpPr>
          <p:cNvPr id="149" name="Google Shape;149;p22"/>
          <p:cNvSpPr/>
          <p:nvPr/>
        </p:nvSpPr>
        <p:spPr>
          <a:xfrm>
            <a:off x="838197" y="445225"/>
            <a:ext cx="78030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시장 분석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3961500" y="2970450"/>
            <a:ext cx="42690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개발 결과</a:t>
            </a:r>
            <a:endParaRPr sz="5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865197" y="742225"/>
            <a:ext cx="78030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전체 시스템 구조도 - 구조도</a:t>
            </a:r>
            <a:endParaRPr sz="3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75" y="2031575"/>
            <a:ext cx="11580448" cy="40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865197" y="742225"/>
            <a:ext cx="78030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전체 시스템 구조도 - 기술구조도</a:t>
            </a:r>
            <a:endParaRPr sz="3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750" y="2100150"/>
            <a:ext cx="3482350" cy="18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838" y="4371975"/>
            <a:ext cx="5375176" cy="18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300" y="1935751"/>
            <a:ext cx="3537738" cy="183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메인(로그인 전)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25" y="1599325"/>
            <a:ext cx="9151913" cy="49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메인 동 정보로 검색 과정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875" y="1599325"/>
            <a:ext cx="9150440" cy="49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검색 결과(매물 리스트)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125" y="1505050"/>
            <a:ext cx="9319752" cy="49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상세 매물 정보(로그인 전)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250" y="1537450"/>
            <a:ext cx="10182664" cy="49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QnA(로그인 전)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200" y="1599325"/>
            <a:ext cx="9859610" cy="49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QnA(로그인 전)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4" name="Google Shape;214;p31"/>
          <p:cNvGrpSpPr/>
          <p:nvPr/>
        </p:nvGrpSpPr>
        <p:grpSpPr>
          <a:xfrm>
            <a:off x="2775112" y="1661350"/>
            <a:ext cx="6641777" cy="4913774"/>
            <a:chOff x="2775112" y="1661350"/>
            <a:chExt cx="6641777" cy="4913774"/>
          </a:xfrm>
        </p:grpSpPr>
        <p:pic>
          <p:nvPicPr>
            <p:cNvPr id="215" name="Google Shape;21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5112" y="1661350"/>
              <a:ext cx="6641777" cy="3562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1"/>
            <p:cNvPicPr preferRelativeResize="0"/>
            <p:nvPr/>
          </p:nvPicPr>
          <p:blipFill rotWithShape="1">
            <a:blip r:embed="rId4">
              <a:alphaModFix/>
            </a:blip>
            <a:srcRect t="44592"/>
            <a:stretch/>
          </p:blipFill>
          <p:spPr>
            <a:xfrm>
              <a:off x="2775124" y="4652315"/>
              <a:ext cx="6641756" cy="19228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838197" y="445225"/>
            <a:ext cx="78030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81317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600" b="1"/>
              <a:t>기획 배경 및 목표</a:t>
            </a:r>
            <a:endParaRPr sz="2600" b="1"/>
          </a:p>
          <a:p>
            <a:pPr marL="457200" lvl="0" indent="-38131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600" b="1"/>
              <a:t>추진 계획(일정)</a:t>
            </a:r>
            <a:endParaRPr sz="2600" b="1"/>
          </a:p>
          <a:p>
            <a:pPr marL="457200" lvl="0" indent="-38131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600" b="1"/>
              <a:t>시장 분석</a:t>
            </a:r>
            <a:endParaRPr sz="2600" b="1"/>
          </a:p>
          <a:p>
            <a:pPr marL="457200" lvl="0" indent="-38131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600" b="1"/>
              <a:t>개발 결과</a:t>
            </a:r>
            <a:endParaRPr sz="2600" b="1"/>
          </a:p>
          <a:p>
            <a:pPr marL="914400" lvl="1" indent="-3578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7236"/>
              <a:buAutoNum type="arabicPeriod"/>
            </a:pPr>
            <a:r>
              <a:rPr lang="en-US" sz="1729"/>
              <a:t>개발 환경 및 전체 시스템 구조도</a:t>
            </a:r>
            <a:endParaRPr sz="2609" b="1"/>
          </a:p>
          <a:p>
            <a:pPr marL="914400" lvl="1" indent="-3578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7236"/>
              <a:buAutoNum type="arabicPeriod"/>
            </a:pPr>
            <a:r>
              <a:rPr lang="en-US" sz="1729"/>
              <a:t>화면 흐름</a:t>
            </a:r>
            <a:endParaRPr sz="1729"/>
          </a:p>
          <a:p>
            <a:pPr marL="914400" lvl="1" indent="-3578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9411"/>
              <a:buAutoNum type="arabicPeriod"/>
            </a:pPr>
            <a:r>
              <a:rPr lang="en-US" sz="1700"/>
              <a:t>도</a:t>
            </a:r>
            <a:r>
              <a:rPr lang="en-US" sz="1719"/>
              <a:t>적용한 패턴과 핵심 알고리즘</a:t>
            </a:r>
            <a:endParaRPr sz="1719"/>
          </a:p>
          <a:p>
            <a:pPr marL="457200" lvl="0" indent="-38131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600" b="1"/>
              <a:t>기대 효과</a:t>
            </a:r>
            <a:endParaRPr sz="2600" b="1"/>
          </a:p>
          <a:p>
            <a:pPr marL="457200" lvl="0" indent="-38131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600" b="1"/>
              <a:t>개발 후기</a:t>
            </a:r>
            <a:endParaRPr sz="26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회원가입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3" name="Google Shape;223;p32"/>
          <p:cNvGrpSpPr/>
          <p:nvPr/>
        </p:nvGrpSpPr>
        <p:grpSpPr>
          <a:xfrm>
            <a:off x="3746175" y="1808800"/>
            <a:ext cx="4871101" cy="4844275"/>
            <a:chOff x="3746175" y="1808800"/>
            <a:chExt cx="4871101" cy="4844275"/>
          </a:xfrm>
        </p:grpSpPr>
        <p:pic>
          <p:nvPicPr>
            <p:cNvPr id="224" name="Google Shape;224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6175" y="1808800"/>
              <a:ext cx="4871101" cy="2595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46175" y="4370307"/>
              <a:ext cx="4871101" cy="22827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로그인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600" y="1657425"/>
            <a:ext cx="9198131" cy="49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비밀번호 찾기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013" y="1599325"/>
            <a:ext cx="9181481" cy="49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메인(로그인 후)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125" y="1599325"/>
            <a:ext cx="9625743" cy="49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QnA(로그인 후)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150" y="1599325"/>
            <a:ext cx="9181481" cy="49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37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QnA 다른 사용자의 게시물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50" y="1648875"/>
            <a:ext cx="9181481" cy="49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QnA 자신의 게시물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550" y="1537425"/>
            <a:ext cx="9164892" cy="49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39"/>
          <p:cNvSpPr/>
          <p:nvPr/>
        </p:nvSpPr>
        <p:spPr>
          <a:xfrm>
            <a:off x="838200" y="445225"/>
            <a:ext cx="90546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상세 매물 정보1(로그인 후)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900" y="1599325"/>
            <a:ext cx="9189796" cy="49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838200" y="445225"/>
            <a:ext cx="90546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화면 흐름도 - 상세 매물 정보2(로그인 후)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175" y="1599325"/>
            <a:ext cx="9156623" cy="49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703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80"/>
              <a:buChar char="❏"/>
            </a:pPr>
            <a:r>
              <a:rPr lang="en-US" sz="2180" b="1"/>
              <a:t>사용자의 고려 사항 개수에 따른 반영 비율 구하기</a:t>
            </a:r>
            <a:endParaRPr sz="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6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16"/>
              <a:buFont typeface="Open Sans"/>
              <a:buChar char="-"/>
            </a:pPr>
            <a:r>
              <a:rPr lang="en-US" sz="2015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0가지 고려 : 점수 구하지 않음</a:t>
            </a:r>
            <a:endParaRPr sz="2015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6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16"/>
              <a:buFont typeface="Open Sans"/>
              <a:buChar char="-"/>
            </a:pPr>
            <a:r>
              <a:rPr lang="en-US" sz="2015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1가지 고려 : 한가지에 대한 점수 그대로 반영</a:t>
            </a:r>
            <a:endParaRPr sz="2015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6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16"/>
              <a:buFont typeface="Open Sans"/>
              <a:buChar char="-"/>
            </a:pPr>
            <a:r>
              <a:rPr lang="en-US" sz="2015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2가지 고려 : 각각 50%씩 반영</a:t>
            </a:r>
            <a:endParaRPr sz="2015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6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16"/>
              <a:buFont typeface="Open Sans"/>
              <a:buChar char="-"/>
            </a:pPr>
            <a:r>
              <a:rPr lang="en-US" sz="2015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3가지 고려 : 각각 30%씩 반영</a:t>
            </a:r>
            <a:endParaRPr sz="2015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/>
          </a:p>
        </p:txBody>
      </p:sp>
      <p:sp>
        <p:nvSpPr>
          <p:cNvPr id="287" name="Google Shape;287;p41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3) 적용한 패턴과 핵심 알고리즘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2791800" y="2970450"/>
            <a:ext cx="66084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기획 배경 및 목표</a:t>
            </a:r>
            <a:endParaRPr sz="5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6653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❏"/>
            </a:pPr>
            <a:r>
              <a:rPr lang="en-US" sz="2180" b="1" dirty="0" err="1"/>
              <a:t>알고리즘</a:t>
            </a:r>
            <a:r>
              <a:rPr lang="en-US" sz="2180" b="1" dirty="0"/>
              <a:t> </a:t>
            </a:r>
            <a:r>
              <a:rPr lang="en-US" sz="2180" b="1" dirty="0" err="1"/>
              <a:t>구현</a:t>
            </a:r>
            <a:endParaRPr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0832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Open Sans"/>
              <a:buAutoNum type="arabicPeriod"/>
            </a:pP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매물과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시설의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거리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비율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구하기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maxDist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반영할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최대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거리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maxScore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최고점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Dist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매물과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시설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거리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maxDist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: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maxScore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Dist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 : value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value =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Dist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 *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maxScore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/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maxDist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Score =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maxScore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- value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반영할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최대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거리보다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멀면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0점으로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처리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146368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2.    </a:t>
            </a: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반영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비율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곱하여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점수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구하기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Score =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DistRatio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*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반영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비율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146368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3.    총 </a:t>
            </a: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점수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1" dirty="0" err="1">
                <a:latin typeface="Open Sans"/>
                <a:ea typeface="Open Sans"/>
                <a:cs typeface="Open Sans"/>
                <a:sym typeface="Open Sans"/>
              </a:rPr>
              <a:t>구하기</a:t>
            </a:r>
            <a:endParaRPr sz="14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956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-US" sz="1208" dirty="0" err="1">
                <a:latin typeface="Open Sans"/>
                <a:ea typeface="Open Sans"/>
                <a:cs typeface="Open Sans"/>
                <a:sym typeface="Open Sans"/>
              </a:rPr>
              <a:t>각각</a:t>
            </a:r>
            <a:r>
              <a:rPr lang="en-US" sz="1208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8" dirty="0" err="1">
                <a:latin typeface="Open Sans"/>
                <a:ea typeface="Open Sans"/>
                <a:cs typeface="Open Sans"/>
                <a:sym typeface="Open Sans"/>
              </a:rPr>
              <a:t>구한</a:t>
            </a:r>
            <a:r>
              <a:rPr lang="en-US" sz="1208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8" dirty="0" err="1">
                <a:latin typeface="Open Sans"/>
                <a:ea typeface="Open Sans"/>
                <a:cs typeface="Open Sans"/>
                <a:sym typeface="Open Sans"/>
              </a:rPr>
              <a:t>점수</a:t>
            </a:r>
            <a:r>
              <a:rPr lang="en-US" sz="1208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8" dirty="0" err="1">
                <a:latin typeface="Open Sans"/>
                <a:ea typeface="Open Sans"/>
                <a:cs typeface="Open Sans"/>
                <a:sym typeface="Open Sans"/>
              </a:rPr>
              <a:t>모두</a:t>
            </a:r>
            <a:r>
              <a:rPr lang="en-US" sz="1208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8" dirty="0" err="1">
                <a:latin typeface="Open Sans"/>
                <a:ea typeface="Open Sans"/>
                <a:cs typeface="Open Sans"/>
                <a:sym typeface="Open Sans"/>
              </a:rPr>
              <a:t>더하기</a:t>
            </a:r>
            <a:endParaRPr sz="2708" b="1" dirty="0"/>
          </a:p>
        </p:txBody>
      </p:sp>
      <p:sp>
        <p:nvSpPr>
          <p:cNvPr id="294" name="Google Shape;294;p42"/>
          <p:cNvSpPr/>
          <p:nvPr/>
        </p:nvSpPr>
        <p:spPr>
          <a:xfrm>
            <a:off x="838200" y="445225"/>
            <a:ext cx="82743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3) 적용한 패턴과 핵심 알고리즘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42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6407225" y="4366350"/>
            <a:ext cx="48171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ex. 	3가지 고려 사항 예시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공원거리 점수 = 9점 / 10 * 3.3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지하철거리 점수 = 7점 / 10 *3.3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직주거리 점수  = 8점 / 10 * 3.4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6407225" y="2594725"/>
            <a:ext cx="481710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ex. 	</a:t>
            </a:r>
            <a:r>
              <a:rPr lang="en-US" sz="11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공원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점수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거리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비율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예시</a:t>
            </a:r>
            <a:endParaRPr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-US" sz="11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maxDist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2km, </a:t>
            </a:r>
            <a:r>
              <a:rPr lang="en-US" sz="11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maxSore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10점, </a:t>
            </a:r>
            <a:r>
              <a:rPr lang="en-US" sz="11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0.21km</a:t>
            </a:r>
            <a:endParaRPr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2km : 10점 = 0.21 : value</a:t>
            </a:r>
            <a:endParaRPr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value = 0.21 * 10 / 2 = 1.05</a:t>
            </a:r>
            <a:endParaRPr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-US" sz="11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parkScore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11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maxScore</a:t>
            </a:r>
            <a:r>
              <a:rPr lang="ko-KR" alt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lang="ko-KR" alt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value =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10 - 1.05 = 8.95</a:t>
            </a:r>
            <a:endParaRPr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/>
          <p:nvPr/>
        </p:nvSpPr>
        <p:spPr>
          <a:xfrm>
            <a:off x="3961500" y="2970450"/>
            <a:ext cx="42690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기대 효과</a:t>
            </a:r>
            <a:endParaRPr sz="5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43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body" idx="1"/>
          </p:nvPr>
        </p:nvSpPr>
        <p:spPr>
          <a:xfrm>
            <a:off x="838200" y="2177225"/>
            <a:ext cx="10515600" cy="351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6449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40"/>
              <a:buChar char="❏"/>
            </a:pPr>
            <a:r>
              <a:rPr lang="en-US" sz="2140" b="1"/>
              <a:t>서비스 제공자 관점</a:t>
            </a:r>
            <a:endParaRPr sz="2140" b="1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차별화된 서비스를 제공하여 사용자 유입을 증가시킬 수 있다.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다른 정보를 바탕으로 맞춤 점수 제공을 확장시킬 수 있다.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40" b="1"/>
          </a:p>
          <a:p>
            <a:pPr marL="457200" lvl="0" indent="-36449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40"/>
              <a:buChar char="❏"/>
            </a:pPr>
            <a:r>
              <a:rPr lang="en-US" sz="2140" b="1"/>
              <a:t>회원 관점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위치 정보를 바탕으로 부동산 매물을 쉽게 검색할 수 있다.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매물의 주변 시설 정보를 확인할 필요가 없다.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나에게 적합한 매물인지 다른 매물과 쉽게 비교할 수 있다.</a:t>
            </a:r>
            <a:endParaRPr sz="1700"/>
          </a:p>
        </p:txBody>
      </p:sp>
      <p:sp>
        <p:nvSpPr>
          <p:cNvPr id="309" name="Google Shape;309;p44"/>
          <p:cNvSpPr/>
          <p:nvPr/>
        </p:nvSpPr>
        <p:spPr>
          <a:xfrm>
            <a:off x="838197" y="445225"/>
            <a:ext cx="78030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기대 효과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475" y="2768100"/>
            <a:ext cx="4245300" cy="25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/>
          <p:nvPr/>
        </p:nvSpPr>
        <p:spPr>
          <a:xfrm>
            <a:off x="3961500" y="2970450"/>
            <a:ext cx="42690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개발 후기</a:t>
            </a:r>
            <a:endParaRPr sz="5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45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body" idx="1"/>
          </p:nvPr>
        </p:nvSpPr>
        <p:spPr>
          <a:xfrm>
            <a:off x="838200" y="1599325"/>
            <a:ext cx="10515600" cy="351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3756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❏"/>
            </a:pPr>
            <a:r>
              <a:rPr lang="en-US" sz="1600" b="1" dirty="0" err="1"/>
              <a:t>정물결</a:t>
            </a:r>
            <a:r>
              <a:rPr lang="en-US" sz="1600" b="1" dirty="0"/>
              <a:t>(Front-End)</a:t>
            </a:r>
            <a:endParaRPr sz="1600" b="1" dirty="0"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“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배운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내용을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프로젝트에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하나씩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적용해가면서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화면을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구성하는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재미가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화면을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그리는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것외에도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서버로부터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받아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처리하는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일이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프론트엔드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작업의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중요한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부분이라는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것을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느꼈습니다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비동기로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처리하면서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동작의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순서를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제어하는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것이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생각보다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까다로웠지만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원하는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기능을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구현해내서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뿌듯합니다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200" dirty="0"/>
              <a:t>“</a:t>
            </a:r>
            <a:endParaRPr sz="1200" b="1" dirty="0"/>
          </a:p>
          <a:p>
            <a:pPr marL="457200" lvl="0" indent="-33274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❏"/>
            </a:pPr>
            <a:r>
              <a:rPr lang="en-US" sz="1600" b="1" dirty="0" err="1"/>
              <a:t>임성애</a:t>
            </a:r>
            <a:r>
              <a:rPr lang="en-US" sz="1600" b="1" dirty="0"/>
              <a:t>(Back-End)</a:t>
            </a:r>
            <a:endParaRPr sz="1600" dirty="0"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“</a:t>
            </a:r>
            <a:r>
              <a:rPr lang="en-US" sz="1200" dirty="0" err="1"/>
              <a:t>원하는</a:t>
            </a:r>
            <a:r>
              <a:rPr lang="en-US" sz="1200" dirty="0"/>
              <a:t> </a:t>
            </a:r>
            <a:r>
              <a:rPr lang="en-US" sz="1200" dirty="0" err="1"/>
              <a:t>기능</a:t>
            </a:r>
            <a:r>
              <a:rPr lang="en-US" sz="1200" dirty="0"/>
              <a:t> </a:t>
            </a:r>
            <a:r>
              <a:rPr lang="en-US" sz="1200" dirty="0" err="1"/>
              <a:t>구현을</a:t>
            </a:r>
            <a:r>
              <a:rPr lang="en-US" sz="1200" dirty="0"/>
              <a:t> </a:t>
            </a:r>
            <a:r>
              <a:rPr lang="en-US" sz="1200" dirty="0" err="1"/>
              <a:t>위해</a:t>
            </a:r>
            <a:r>
              <a:rPr lang="en-US" sz="1200" dirty="0"/>
              <a:t> </a:t>
            </a:r>
            <a:r>
              <a:rPr lang="en-US" sz="1200" dirty="0" err="1"/>
              <a:t>필요한</a:t>
            </a:r>
            <a:r>
              <a:rPr lang="en-US" sz="1200" dirty="0"/>
              <a:t> </a:t>
            </a:r>
            <a:r>
              <a:rPr lang="en-US" sz="1200" dirty="0" err="1"/>
              <a:t>공공데이터를</a:t>
            </a:r>
            <a:r>
              <a:rPr lang="en-US" sz="1200" dirty="0"/>
              <a:t> </a:t>
            </a:r>
            <a:r>
              <a:rPr lang="en-US" sz="1200" dirty="0" err="1"/>
              <a:t>가져와서</a:t>
            </a:r>
            <a:r>
              <a:rPr lang="en-US" sz="1200" dirty="0"/>
              <a:t> </a:t>
            </a:r>
            <a:r>
              <a:rPr lang="en-US" sz="1200" dirty="0" err="1"/>
              <a:t>가공을</a:t>
            </a:r>
            <a:r>
              <a:rPr lang="en-US" sz="1200" dirty="0"/>
              <a:t> </a:t>
            </a:r>
            <a:r>
              <a:rPr lang="en-US" sz="1200" dirty="0" err="1"/>
              <a:t>하는</a:t>
            </a:r>
            <a:r>
              <a:rPr lang="en-US" sz="1200" dirty="0"/>
              <a:t> </a:t>
            </a:r>
            <a:r>
              <a:rPr lang="en-US" sz="1200" dirty="0" err="1"/>
              <a:t>작업이</a:t>
            </a:r>
            <a:r>
              <a:rPr lang="en-US" sz="1200" dirty="0"/>
              <a:t> </a:t>
            </a:r>
            <a:r>
              <a:rPr lang="en-US" sz="1200" dirty="0" err="1"/>
              <a:t>재밌었고</a:t>
            </a:r>
            <a:r>
              <a:rPr lang="en-US" sz="1200" dirty="0"/>
              <a:t>, </a:t>
            </a:r>
            <a:endParaRPr sz="1200" dirty="0"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 err="1"/>
              <a:t>프론트와</a:t>
            </a:r>
            <a:r>
              <a:rPr lang="en-US" sz="1200" dirty="0"/>
              <a:t> </a:t>
            </a:r>
            <a:r>
              <a:rPr lang="en-US" sz="1200" dirty="0" err="1"/>
              <a:t>같이</a:t>
            </a:r>
            <a:r>
              <a:rPr lang="en-US" sz="1200" dirty="0"/>
              <a:t> </a:t>
            </a:r>
            <a:r>
              <a:rPr lang="en-US" sz="1200" dirty="0" err="1"/>
              <a:t>연동해서</a:t>
            </a:r>
            <a:r>
              <a:rPr lang="en-US" sz="1200" dirty="0"/>
              <a:t> </a:t>
            </a:r>
            <a:r>
              <a:rPr lang="en-US" sz="1200" dirty="0" err="1"/>
              <a:t>하나의</a:t>
            </a:r>
            <a:r>
              <a:rPr lang="en-US" sz="1200" dirty="0"/>
              <a:t> </a:t>
            </a:r>
            <a:r>
              <a:rPr lang="en-US" sz="1200" dirty="0" err="1"/>
              <a:t>완성된</a:t>
            </a:r>
            <a:r>
              <a:rPr lang="en-US" sz="1200" dirty="0"/>
              <a:t> </a:t>
            </a:r>
            <a:r>
              <a:rPr lang="en-US" sz="1200" dirty="0" err="1"/>
              <a:t>홈페이지를</a:t>
            </a:r>
            <a:r>
              <a:rPr lang="en-US" sz="1200" dirty="0"/>
              <a:t> </a:t>
            </a:r>
            <a:r>
              <a:rPr lang="en-US" sz="1200" dirty="0" err="1"/>
              <a:t>제작하는</a:t>
            </a:r>
            <a:r>
              <a:rPr lang="en-US" sz="1200" dirty="0"/>
              <a:t> </a:t>
            </a:r>
            <a:r>
              <a:rPr lang="en-US" sz="1200" dirty="0" err="1"/>
              <a:t>과정</a:t>
            </a:r>
            <a:r>
              <a:rPr lang="en-US" sz="1200" dirty="0"/>
              <a:t> </a:t>
            </a:r>
            <a:r>
              <a:rPr lang="en-US" sz="1200" dirty="0" err="1"/>
              <a:t>속에서</a:t>
            </a:r>
            <a:r>
              <a:rPr lang="en-US" sz="1200" dirty="0"/>
              <a:t> </a:t>
            </a:r>
            <a:r>
              <a:rPr lang="en-US" sz="1200" dirty="0" err="1"/>
              <a:t>팀원과</a:t>
            </a:r>
            <a:r>
              <a:rPr lang="en-US" sz="1200" dirty="0"/>
              <a:t> </a:t>
            </a:r>
            <a:r>
              <a:rPr lang="en-US" sz="1200" dirty="0" err="1"/>
              <a:t>소통하는</a:t>
            </a:r>
            <a:r>
              <a:rPr lang="en-US" sz="1200" dirty="0"/>
              <a:t> </a:t>
            </a:r>
            <a:r>
              <a:rPr lang="en-US" sz="1200" dirty="0" err="1"/>
              <a:t>과정이</a:t>
            </a:r>
            <a:endParaRPr sz="1200" dirty="0"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 err="1"/>
              <a:t>정말</a:t>
            </a:r>
            <a:r>
              <a:rPr lang="en-US" sz="1200" dirty="0"/>
              <a:t> </a:t>
            </a:r>
            <a:r>
              <a:rPr lang="en-US" sz="1200" dirty="0" err="1"/>
              <a:t>즐거웠다</a:t>
            </a:r>
            <a:r>
              <a:rPr lang="en-US" sz="1200" dirty="0"/>
              <a:t>.”</a:t>
            </a:r>
            <a:endParaRPr sz="1200" dirty="0"/>
          </a:p>
        </p:txBody>
      </p:sp>
      <p:sp>
        <p:nvSpPr>
          <p:cNvPr id="323" name="Google Shape;323;p46"/>
          <p:cNvSpPr/>
          <p:nvPr/>
        </p:nvSpPr>
        <p:spPr>
          <a:xfrm>
            <a:off x="838197" y="445225"/>
            <a:ext cx="78030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개발 후기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46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52BC1B-138B-4E04-9863-B6DF4FC4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451" y="4870174"/>
            <a:ext cx="4168624" cy="18558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457200" lvl="0" indent="-34417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❏"/>
            </a:pPr>
            <a:r>
              <a:rPr lang="en-US" sz="2600" b="1"/>
              <a:t>왜 이런 서비스를 고안했나요?</a:t>
            </a:r>
            <a:endParaRPr sz="2600" b="1"/>
          </a:p>
          <a:p>
            <a:pPr marL="457200" lvl="0" indent="-3263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다양한 부동산 매물 중에 사용자에게 적합한 매물을 제공하기 위해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57"/>
          </a:p>
          <a:p>
            <a:pPr marL="457200" lvl="0" indent="-34861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3846"/>
              <a:buChar char="❏"/>
            </a:pPr>
            <a:r>
              <a:rPr lang="en-US" sz="2600" b="1"/>
              <a:t>서비스의 구체적인 기능에는 어떤 게 있나요?</a:t>
            </a:r>
            <a:endParaRPr sz="2200"/>
          </a:p>
          <a:p>
            <a:pPr marL="457200" lvl="0" indent="-3263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매물 검색 기능(로그인 시 개인 맞춤형 점수를 제공)</a:t>
            </a:r>
            <a:endParaRPr sz="2200"/>
          </a:p>
          <a:p>
            <a:pPr marL="457200" lvl="0" indent="-3263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회원 등록, 회원 정보 수정, 탈퇴, 로그인, 로그아웃</a:t>
            </a:r>
            <a:endParaRPr sz="2200"/>
          </a:p>
          <a:p>
            <a:pPr marL="457200" lvl="0" indent="-3263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QnA 게시판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4861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3846"/>
              <a:buChar char="❏"/>
            </a:pPr>
            <a:r>
              <a:rPr lang="en-US" sz="2600" b="1"/>
              <a:t>어떤 데이터가 이용 되었나요?</a:t>
            </a:r>
            <a:endParaRPr sz="2600" b="1"/>
          </a:p>
          <a:p>
            <a:pPr marL="457200" lvl="0" indent="-3263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부동산 매물 정보 데이터</a:t>
            </a:r>
            <a:endParaRPr sz="2200"/>
          </a:p>
          <a:p>
            <a:pPr marL="457200" lvl="0" indent="-3263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지하철 역, 공원 위치 데이터</a:t>
            </a:r>
            <a:endParaRPr sz="2200"/>
          </a:p>
          <a:p>
            <a:pPr marL="457200" lvl="0" indent="-3263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사용자가 작성한 개인정보</a:t>
            </a:r>
            <a:endParaRPr sz="2200"/>
          </a:p>
        </p:txBody>
      </p:sp>
      <p:sp>
        <p:nvSpPr>
          <p:cNvPr id="105" name="Google Shape;105;p16"/>
          <p:cNvSpPr/>
          <p:nvPr/>
        </p:nvSpPr>
        <p:spPr>
          <a:xfrm>
            <a:off x="838197" y="445225"/>
            <a:ext cx="78030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AutoNum type="arabicPeriod"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배경 및 목표 - 서비스 개요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628350" y="668250"/>
            <a:ext cx="10935300" cy="552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48"/>
          </a:p>
          <a:p>
            <a:pPr marL="457200" lvl="0" indent="-356552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❏"/>
            </a:pPr>
            <a:r>
              <a:rPr lang="en-US" sz="2600" b="1"/>
              <a:t>이용한 API에는 어떤 게 있나요?</a:t>
            </a:r>
            <a:endParaRPr sz="2600" b="1"/>
          </a:p>
          <a:p>
            <a:pPr marL="457200" lvl="0" indent="-33051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070"/>
              <a:t>다음 주소 API(회원가입, 회원 정보에 이용)</a:t>
            </a:r>
            <a:endParaRPr sz="2070"/>
          </a:p>
          <a:p>
            <a:pPr marL="457200" lvl="0" indent="-33051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070"/>
              <a:t>카카오맵 API(지도, 매물의 위치를 확인, 주소를 위도경도로 변환)</a:t>
            </a:r>
            <a:endParaRPr sz="207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50"/>
          </a:p>
          <a:p>
            <a:pPr marL="457200" lvl="0" indent="-356552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❏"/>
            </a:pPr>
            <a:r>
              <a:rPr lang="en-US" sz="2600" b="1"/>
              <a:t>개인 맞춤형 점수에는 어떤 사항들이 고려되나요?</a:t>
            </a:r>
            <a:endParaRPr sz="2600"/>
          </a:p>
          <a:p>
            <a:pPr marL="457200" lvl="0" indent="-33051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070"/>
              <a:t>자가용 여부 : 차가 없다면 지하철과의 거리 고려(1km 기준 거리비율 계산)</a:t>
            </a:r>
            <a:endParaRPr sz="2070"/>
          </a:p>
          <a:p>
            <a:pPr marL="457200" lvl="0" indent="-33051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070"/>
              <a:t>반려동물 여부 : 반려동물이 있다면 공원과의 거리(2km 기준 거리비율 계산)</a:t>
            </a:r>
            <a:endParaRPr sz="2070"/>
          </a:p>
          <a:p>
            <a:pPr marL="457200" lvl="0" indent="-33051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070"/>
              <a:t>직주거리(자주가는 장소) : 직장과의 거리(20km 기준 거리비율 계산)</a:t>
            </a:r>
            <a:endParaRPr sz="207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356552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❏"/>
            </a:pPr>
            <a:r>
              <a:rPr lang="en-US" sz="2600" b="1"/>
              <a:t>구체적인 점수 계산 방식은 어떻게 되나요?</a:t>
            </a:r>
            <a:endParaRPr sz="2600"/>
          </a:p>
          <a:p>
            <a:pPr marL="457200" lvl="0" indent="-32210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900"/>
              <a:t>공원과의 거리 비율 계산 예시</a:t>
            </a:r>
            <a:endParaRPr sz="1900"/>
          </a:p>
          <a:p>
            <a:pPr marL="914400" lvl="1" indent="-32210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900"/>
              <a:t>2km : 10 = 실제거리 :  value</a:t>
            </a:r>
            <a:endParaRPr sz="1900"/>
          </a:p>
          <a:p>
            <a:pPr marL="914400" lvl="1" indent="-32210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900"/>
              <a:t>value	=  (실제거리 * 10 / 2)</a:t>
            </a:r>
            <a:endParaRPr sz="1900"/>
          </a:p>
          <a:p>
            <a:pPr marL="914400" lvl="1" indent="-32210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1900"/>
              <a:t>parkscore= (10 - (실제거리 * 10 / 2) )  * 반영비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131450" y="2970450"/>
            <a:ext cx="39291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추진 일정</a:t>
            </a:r>
            <a:endParaRPr sz="5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p19"/>
          <p:cNvGraphicFramePr/>
          <p:nvPr/>
        </p:nvGraphicFramePr>
        <p:xfrm>
          <a:off x="881794" y="169263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{46506C99-654B-47FA-BB6C-AC056AAD8B87}</a:tableStyleId>
              </a:tblPr>
              <a:tblGrid>
                <a:gridCol w="15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1" i="0" u="none" strike="noStrike" cap="non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1일차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2일차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3일차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4일차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5일차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6일차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 sz="1100" b="1" i="0" u="none" strike="noStrike" cap="non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05-20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05-21~05-23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05-24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05-25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05-26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05-27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계획 수립(팀장, 팀원)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아이디어 수립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9E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기존 프로젝트 보완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9E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페이지 Vue로 일부 전환 </a:t>
                      </a: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/ </a:t>
                      </a:r>
                      <a:r>
                        <a:rPr lang="en-US" sz="10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 데이터베이스 수정 </a:t>
                      </a: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/ </a:t>
                      </a:r>
                      <a:r>
                        <a:rPr lang="en-US" sz="10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Rest 형식으로 전환</a:t>
                      </a:r>
                      <a:endParaRPr sz="1000">
                        <a:solidFill>
                          <a:schemeClr val="lt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프론트엔드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사용할 API 기능 테스트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카카오맵 연동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회원 관련 기능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개인 맞춤형 점수 기능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000"/>
                        <a:buFont typeface="Malgun Gothic"/>
                        <a:buNone/>
                      </a:pPr>
                      <a:endParaRPr sz="1000" b="0" i="0" u="none" strike="noStrike" cap="non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백엔드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데이터 분석 및 처리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기능별 백엔드 구현, </a:t>
                      </a:r>
                      <a:r>
                        <a:rPr lang="en-US" sz="10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개인 맞춤형 점수 알고리즘 구현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endParaRPr sz="1000" b="0" i="0" u="none" strike="noStrike" cap="non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>
                          <a:solidFill>
                            <a:srgbClr val="3F3F3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발표 준비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F3F3F"/>
                          </a:solidFill>
                        </a:rPr>
                        <a:t>PPT &amp; 영상 제작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endParaRPr sz="1000" b="0" i="0" u="none" strike="noStrike" cap="none">
                        <a:solidFill>
                          <a:srgbClr val="3F3F3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4" name="Google Shape;124;p19"/>
          <p:cNvSpPr/>
          <p:nvPr/>
        </p:nvSpPr>
        <p:spPr>
          <a:xfrm>
            <a:off x="2976128" y="1968528"/>
            <a:ext cx="101920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838197" y="445225"/>
            <a:ext cx="78030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추진 일정</a:t>
            </a:r>
            <a:endParaRPr sz="3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4131450" y="2970450"/>
            <a:ext cx="39291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시장 분석</a:t>
            </a:r>
            <a:endParaRPr sz="5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357187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❏"/>
            </a:pPr>
            <a:r>
              <a:rPr lang="en-US" sz="3240" b="1"/>
              <a:t>기존 매물 사이트</a:t>
            </a:r>
            <a:endParaRPr sz="3240" b="1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600" b="1"/>
          </a:p>
          <a:p>
            <a:pPr marL="457200" lvl="0" indent="-331787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arenR"/>
            </a:pPr>
            <a:r>
              <a:rPr lang="en-US" sz="2600" b="1"/>
              <a:t>직방</a:t>
            </a:r>
            <a:endParaRPr sz="2600" b="1"/>
          </a:p>
          <a:p>
            <a:pPr marL="457200" lvl="0" indent="-3317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600"/>
              <a:t>공시가격, 위치, 매물의 양 파악 가능</a:t>
            </a:r>
            <a:endParaRPr sz="2600"/>
          </a:p>
          <a:p>
            <a:pPr marL="457200" lvl="0" indent="-3317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600"/>
              <a:t>지역별로 매물 개수를 숫자로 표시</a:t>
            </a:r>
            <a:endParaRPr sz="2600"/>
          </a:p>
          <a:p>
            <a:pPr marL="457200" lvl="0" indent="-3317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600"/>
              <a:t>지하철역으로 찾기</a:t>
            </a:r>
            <a:endParaRPr sz="2600"/>
          </a:p>
          <a:p>
            <a:pPr marL="2743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600" b="1"/>
          </a:p>
          <a:p>
            <a:pPr marL="457200" lvl="0" indent="-331787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arenR"/>
            </a:pPr>
            <a:r>
              <a:rPr lang="en-US" sz="2600" b="1"/>
              <a:t>다방 </a:t>
            </a:r>
            <a:endParaRPr sz="2600" b="1"/>
          </a:p>
          <a:p>
            <a:pPr marL="457200" lvl="0" indent="-3317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600"/>
              <a:t>분양 정보관, 청약 가점 계산, 신축 분양 정보 서비스</a:t>
            </a:r>
            <a:endParaRPr sz="2600"/>
          </a:p>
          <a:p>
            <a:pPr marL="457200" lvl="0" indent="-3317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600"/>
              <a:t>맞춤 필터 기능</a:t>
            </a:r>
            <a:endParaRPr sz="2600"/>
          </a:p>
          <a:p>
            <a:pPr marL="457200" lvl="0" indent="-3317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600"/>
              <a:t>다방면 스코어(가격 점수, 관리비 점수, 옵션 점수, 편의시설 점수, 교통 점수)</a:t>
            </a:r>
            <a:endParaRPr sz="2600"/>
          </a:p>
        </p:txBody>
      </p:sp>
      <p:sp>
        <p:nvSpPr>
          <p:cNvPr id="138" name="Google Shape;138;p21"/>
          <p:cNvSpPr/>
          <p:nvPr/>
        </p:nvSpPr>
        <p:spPr>
          <a:xfrm>
            <a:off x="838197" y="445225"/>
            <a:ext cx="78030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시장 분석</a:t>
            </a:r>
            <a:endParaRPr sz="3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9162075" y="85175"/>
            <a:ext cx="2925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HAPPY HOUSE TEAM 9</a:t>
            </a:r>
            <a:endParaRPr sz="18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8226" y="1790338"/>
            <a:ext cx="2384100" cy="39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 descr="직방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8738" y="1168563"/>
            <a:ext cx="843080" cy="3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1775" y="1168575"/>
            <a:ext cx="593967" cy="3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9331" y="1808775"/>
            <a:ext cx="3338876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1114</Words>
  <Application>Microsoft Office PowerPoint</Application>
  <PresentationFormat>와이드스크린</PresentationFormat>
  <Paragraphs>254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Arial</vt:lpstr>
      <vt:lpstr>맑은 고딕</vt:lpstr>
      <vt:lpstr>맑은 고딕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Mulgyeol</cp:lastModifiedBy>
  <cp:revision>3</cp:revision>
  <dcterms:modified xsi:type="dcterms:W3CDTF">2021-05-27T11:37:00Z</dcterms:modified>
</cp:coreProperties>
</file>